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6"/>
  </p:notesMasterIdLst>
  <p:handoutMasterIdLst>
    <p:handoutMasterId r:id="rId27"/>
  </p:handoutMasterIdLst>
  <p:sldIdLst>
    <p:sldId id="582" r:id="rId2"/>
    <p:sldId id="640" r:id="rId3"/>
    <p:sldId id="588" r:id="rId4"/>
    <p:sldId id="638" r:id="rId5"/>
    <p:sldId id="624" r:id="rId6"/>
    <p:sldId id="589" r:id="rId7"/>
    <p:sldId id="625" r:id="rId8"/>
    <p:sldId id="626" r:id="rId9"/>
    <p:sldId id="627" r:id="rId10"/>
    <p:sldId id="619" r:id="rId11"/>
    <p:sldId id="618" r:id="rId12"/>
    <p:sldId id="606" r:id="rId13"/>
    <p:sldId id="592" r:id="rId14"/>
    <p:sldId id="633" r:id="rId15"/>
    <p:sldId id="631" r:id="rId16"/>
    <p:sldId id="628" r:id="rId17"/>
    <p:sldId id="596" r:id="rId18"/>
    <p:sldId id="632" r:id="rId19"/>
    <p:sldId id="645" r:id="rId20"/>
    <p:sldId id="637" r:id="rId21"/>
    <p:sldId id="609" r:id="rId22"/>
    <p:sldId id="646" r:id="rId23"/>
    <p:sldId id="636" r:id="rId24"/>
    <p:sldId id="642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9900"/>
    <a:srgbClr val="0099FF"/>
    <a:srgbClr val="FF0000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8934" autoAdjust="0"/>
  </p:normalViewPr>
  <p:slideViewPr>
    <p:cSldViewPr>
      <p:cViewPr varScale="1">
        <p:scale>
          <a:sx n="72" d="100"/>
          <a:sy n="72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Farming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29150</c:v>
                </c:pt>
                <c:pt idx="1">
                  <c:v>122791</c:v>
                </c:pt>
                <c:pt idx="2">
                  <c:v>125246</c:v>
                </c:pt>
                <c:pt idx="3">
                  <c:v>108418</c:v>
                </c:pt>
                <c:pt idx="4">
                  <c:v>105661</c:v>
                </c:pt>
                <c:pt idx="5">
                  <c:v>92236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Telecoms rentals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25621</c:v>
                </c:pt>
                <c:pt idx="1">
                  <c:v>25334</c:v>
                </c:pt>
                <c:pt idx="2">
                  <c:v>27267</c:v>
                </c:pt>
                <c:pt idx="3">
                  <c:v>24246</c:v>
                </c:pt>
                <c:pt idx="4">
                  <c:v>24789</c:v>
                </c:pt>
                <c:pt idx="5">
                  <c:v>24789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property rentals 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29317</c:v>
                </c:pt>
                <c:pt idx="1">
                  <c:v>32782</c:v>
                </c:pt>
                <c:pt idx="2">
                  <c:v>33536</c:v>
                </c:pt>
                <c:pt idx="3">
                  <c:v>25826</c:v>
                </c:pt>
                <c:pt idx="4">
                  <c:v>42924</c:v>
                </c:pt>
                <c:pt idx="5">
                  <c:v>36564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Sporting inc Venison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10317</c:v>
                </c:pt>
                <c:pt idx="1">
                  <c:v>10961</c:v>
                </c:pt>
                <c:pt idx="2">
                  <c:v>10677</c:v>
                </c:pt>
                <c:pt idx="3">
                  <c:v>12888</c:v>
                </c:pt>
                <c:pt idx="4">
                  <c:v>12674</c:v>
                </c:pt>
                <c:pt idx="5">
                  <c:v>14342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Hydro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11000</c:v>
                </c:pt>
                <c:pt idx="5">
                  <c:v>55750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access payments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12000</c:v>
                </c:pt>
                <c:pt idx="1">
                  <c:v>31600</c:v>
                </c:pt>
                <c:pt idx="2">
                  <c:v>28550</c:v>
                </c:pt>
                <c:pt idx="3">
                  <c:v>0</c:v>
                </c:pt>
                <c:pt idx="4">
                  <c:v>0</c:v>
                </c:pt>
                <c:pt idx="5">
                  <c:v>2500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Sundry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606</c:v>
                </c:pt>
                <c:pt idx="1">
                  <c:v>1008</c:v>
                </c:pt>
                <c:pt idx="2">
                  <c:v>150</c:v>
                </c:pt>
                <c:pt idx="3">
                  <c:v>30</c:v>
                </c:pt>
                <c:pt idx="4">
                  <c:v>80</c:v>
                </c:pt>
                <c:pt idx="5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19424"/>
        <c:axId val="57320960"/>
      </c:barChart>
      <c:catAx>
        <c:axId val="573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320960"/>
        <c:crosses val="autoZero"/>
        <c:auto val="1"/>
        <c:lblAlgn val="ctr"/>
        <c:lblOffset val="100"/>
        <c:noMultiLvlLbl val="0"/>
      </c:catAx>
      <c:valAx>
        <c:axId val="5732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319424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GB" dirty="0" smtClean="0"/>
                    <a:t>£</a:t>
                  </a:r>
                  <a:r>
                    <a:rPr lang="en-GB" baseline="0" dirty="0" smtClean="0"/>
                    <a:t> ‘000</a:t>
                  </a:r>
                  <a:endParaRPr lang="en-GB" dirty="0"/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3899095946349"/>
          <c:y val="5.3279489911870703E-2"/>
          <c:w val="0.62279576164090633"/>
          <c:h val="0.84317326500459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21643</c:v>
                </c:pt>
                <c:pt idx="1">
                  <c:v>21075</c:v>
                </c:pt>
                <c:pt idx="2">
                  <c:v>22074</c:v>
                </c:pt>
                <c:pt idx="3">
                  <c:v>27339</c:v>
                </c:pt>
                <c:pt idx="4">
                  <c:v>26719.9</c:v>
                </c:pt>
                <c:pt idx="5">
                  <c:v>30436.5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Running costs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43651</c:v>
                </c:pt>
                <c:pt idx="1">
                  <c:v>34579</c:v>
                </c:pt>
                <c:pt idx="2">
                  <c:v>54981</c:v>
                </c:pt>
                <c:pt idx="3">
                  <c:v>55563</c:v>
                </c:pt>
                <c:pt idx="4">
                  <c:v>62685</c:v>
                </c:pt>
                <c:pt idx="5">
                  <c:v>83453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Repairs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19107</c:v>
                </c:pt>
                <c:pt idx="1">
                  <c:v>50596</c:v>
                </c:pt>
                <c:pt idx="2">
                  <c:v>127799</c:v>
                </c:pt>
                <c:pt idx="3">
                  <c:v>58647</c:v>
                </c:pt>
                <c:pt idx="4">
                  <c:v>105158</c:v>
                </c:pt>
                <c:pt idx="5">
                  <c:v>71000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professional fees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>
                  <c:v>19808</c:v>
                </c:pt>
                <c:pt idx="1">
                  <c:v>37814</c:v>
                </c:pt>
                <c:pt idx="2">
                  <c:v>32802</c:v>
                </c:pt>
                <c:pt idx="3">
                  <c:v>22094</c:v>
                </c:pt>
                <c:pt idx="4">
                  <c:v>43052</c:v>
                </c:pt>
                <c:pt idx="5">
                  <c:v>33020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capital additions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Sheet1!$F$2:$F$7</c:f>
              <c:numCache>
                <c:formatCode>#,##0</c:formatCode>
                <c:ptCount val="6"/>
                <c:pt idx="0">
                  <c:v>27398</c:v>
                </c:pt>
                <c:pt idx="1">
                  <c:v>14199</c:v>
                </c:pt>
                <c:pt idx="2">
                  <c:v>0</c:v>
                </c:pt>
                <c:pt idx="3">
                  <c:v>10288</c:v>
                </c:pt>
                <c:pt idx="4">
                  <c:v>0</c:v>
                </c:pt>
                <c:pt idx="5">
                  <c:v>20000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woodland costs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Sheet1!$G$2:$G$7</c:f>
              <c:numCache>
                <c:formatCode>#,##0</c:formatCode>
                <c:ptCount val="6"/>
                <c:pt idx="0">
                  <c:v>15114</c:v>
                </c:pt>
                <c:pt idx="1">
                  <c:v>6089</c:v>
                </c:pt>
                <c:pt idx="2">
                  <c:v>-28166</c:v>
                </c:pt>
                <c:pt idx="3">
                  <c:v>21042</c:v>
                </c:pt>
                <c:pt idx="4">
                  <c:v>-3337</c:v>
                </c:pt>
                <c:pt idx="5">
                  <c:v>-53837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interest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 2008</c:v>
                </c:pt>
                <c:pt idx="1">
                  <c:v> 2009</c:v>
                </c:pt>
                <c:pt idx="2">
                  <c:v> 2010</c:v>
                </c:pt>
                <c:pt idx="3">
                  <c:v> 2011</c:v>
                </c:pt>
                <c:pt idx="4">
                  <c:v> 2012</c:v>
                </c:pt>
                <c:pt idx="5">
                  <c:v> 2013</c:v>
                </c:pt>
              </c:strCache>
            </c:strRef>
          </c:cat>
          <c:val>
            <c:numRef>
              <c:f>Sheet1!$H$2:$H$7</c:f>
              <c:numCache>
                <c:formatCode>#,##0</c:formatCode>
                <c:ptCount val="6"/>
                <c:pt idx="0">
                  <c:v>10546</c:v>
                </c:pt>
                <c:pt idx="1">
                  <c:v>422</c:v>
                </c:pt>
                <c:pt idx="2">
                  <c:v>8909</c:v>
                </c:pt>
                <c:pt idx="3">
                  <c:v>7049</c:v>
                </c:pt>
                <c:pt idx="4">
                  <c:v>10251</c:v>
                </c:pt>
                <c:pt idx="5">
                  <c:v>13832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15008"/>
        <c:axId val="57520896"/>
      </c:barChart>
      <c:catAx>
        <c:axId val="5751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520896"/>
        <c:crosses val="autoZero"/>
        <c:auto val="1"/>
        <c:lblAlgn val="ctr"/>
        <c:lblOffset val="100"/>
        <c:noMultiLvlLbl val="0"/>
      </c:catAx>
      <c:valAx>
        <c:axId val="575208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751500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GB" dirty="0" smtClean="0"/>
                    <a:t>£</a:t>
                  </a:r>
                  <a:r>
                    <a:rPr lang="en-GB" baseline="0" dirty="0" smtClean="0"/>
                    <a:t> ‘000s</a:t>
                  </a:r>
                  <a:endParaRPr lang="en-GB" dirty="0"/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6788179255371"/>
          <c:y val="4.2055359268292666E-2"/>
          <c:w val="0.60087841450374657"/>
          <c:h val="0.8157466156926166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Surplus/ deficit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-50256</c:v>
                </c:pt>
                <c:pt idx="1">
                  <c:v>59702</c:v>
                </c:pt>
                <c:pt idx="2">
                  <c:v>7027</c:v>
                </c:pt>
                <c:pt idx="3">
                  <c:v>-30614</c:v>
                </c:pt>
                <c:pt idx="4">
                  <c:v>-47400.9</c:v>
                </c:pt>
                <c:pt idx="5">
                  <c:v>29776.5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95392"/>
        <c:axId val="57596928"/>
      </c:lineChart>
      <c:catAx>
        <c:axId val="575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7596928"/>
        <c:crosses val="autoZero"/>
        <c:auto val="1"/>
        <c:lblAlgn val="ctr"/>
        <c:lblOffset val="100"/>
        <c:noMultiLvlLbl val="0"/>
      </c:catAx>
      <c:valAx>
        <c:axId val="5759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595392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GB"/>
                    <a:t>£ ‘000s</a:t>
                  </a:r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70410471034702E-2"/>
          <c:y val="4.0603035293910614E-2"/>
          <c:w val="0.78531700686102257"/>
          <c:h val="0.754569818719058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Stags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25</c:v>
                </c:pt>
                <c:pt idx="1">
                  <c:v>22</c:v>
                </c:pt>
                <c:pt idx="2">
                  <c:v>20</c:v>
                </c:pt>
                <c:pt idx="3">
                  <c:v>35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39</c:v>
                </c:pt>
                <c:pt idx="8">
                  <c:v>29</c:v>
                </c:pt>
                <c:pt idx="9">
                  <c:v>24</c:v>
                </c:pt>
                <c:pt idx="10">
                  <c:v>33</c:v>
                </c:pt>
                <c:pt idx="11">
                  <c:v>35</c:v>
                </c:pt>
                <c:pt idx="12">
                  <c:v>29</c:v>
                </c:pt>
                <c:pt idx="13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hinds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55</c:v>
                </c:pt>
                <c:pt idx="1">
                  <c:v>66</c:v>
                </c:pt>
                <c:pt idx="2">
                  <c:v>77</c:v>
                </c:pt>
                <c:pt idx="3">
                  <c:v>96</c:v>
                </c:pt>
                <c:pt idx="4">
                  <c:v>106</c:v>
                </c:pt>
                <c:pt idx="5">
                  <c:v>109</c:v>
                </c:pt>
                <c:pt idx="6">
                  <c:v>96</c:v>
                </c:pt>
                <c:pt idx="7">
                  <c:v>100</c:v>
                </c:pt>
                <c:pt idx="8">
                  <c:v>98</c:v>
                </c:pt>
                <c:pt idx="9">
                  <c:v>62</c:v>
                </c:pt>
                <c:pt idx="10">
                  <c:v>62</c:v>
                </c:pt>
                <c:pt idx="11">
                  <c:v>77</c:v>
                </c:pt>
                <c:pt idx="12">
                  <c:v>83</c:v>
                </c:pt>
                <c:pt idx="1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calves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41</c:v>
                </c:pt>
                <c:pt idx="3">
                  <c:v>44</c:v>
                </c:pt>
                <c:pt idx="4">
                  <c:v>44</c:v>
                </c:pt>
                <c:pt idx="5">
                  <c:v>43</c:v>
                </c:pt>
                <c:pt idx="6">
                  <c:v>31</c:v>
                </c:pt>
                <c:pt idx="7">
                  <c:v>30</c:v>
                </c:pt>
                <c:pt idx="8">
                  <c:v>30</c:v>
                </c:pt>
                <c:pt idx="9">
                  <c:v>31</c:v>
                </c:pt>
                <c:pt idx="10">
                  <c:v>35</c:v>
                </c:pt>
                <c:pt idx="11">
                  <c:v>49</c:v>
                </c:pt>
                <c:pt idx="12">
                  <c:v>34</c:v>
                </c:pt>
                <c:pt idx="1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68864"/>
        <c:axId val="82891520"/>
      </c:barChart>
      <c:catAx>
        <c:axId val="8286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Years to February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2891520"/>
        <c:crosses val="autoZero"/>
        <c:auto val="1"/>
        <c:lblAlgn val="ctr"/>
        <c:lblOffset val="100"/>
        <c:noMultiLvlLbl val="0"/>
      </c:catAx>
      <c:valAx>
        <c:axId val="8289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68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0D267A-9287-4ED6-B420-D1743EF43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8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2A5C3E-C095-4787-B563-A2EEEC9FFFA2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AA4C92-BA9C-42FB-A781-5788B8461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4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0466-8582-4526-B356-509ED9C0E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CF2A-7E86-4FEC-9896-60FEB6C4A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6CEA-C33B-4E33-9EED-294236105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CD50-44D5-4A72-8605-038F21E76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728B-F04C-44FF-A51D-9290F515F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6F7A-15DE-430F-8A80-B68E6E3F4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5B32-9050-4F6C-B29F-B80D82189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B96E-DEEC-456C-A359-1663B4A83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AA19-1C2A-4989-AA65-12ACBCE74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C9AB-2774-4C83-B045-9958E6768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F188-1BBA-40FC-B65F-096863D53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5416219-F9EB-4541-8410-C5174E4F3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sz="3600" b="1" dirty="0" smtClean="0">
                <a:solidFill>
                  <a:srgbClr val="FFFF99"/>
                </a:solidFill>
              </a:rPr>
              <a:t>OVERVIEW</a:t>
            </a:r>
            <a:endParaRPr lang="en-GB" sz="3200" b="1" dirty="0" smtClean="0">
              <a:solidFill>
                <a:srgbClr val="FFFF99"/>
              </a:solidFill>
            </a:endParaRPr>
          </a:p>
        </p:txBody>
      </p:sp>
      <p:pic>
        <p:nvPicPr>
          <p:cNvPr id="6" name="Picture 5" descr="318W8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41344"/>
            <a:ext cx="9144000" cy="60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115616" y="1700809"/>
            <a:ext cx="69127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of Deer Management Groups</a:t>
            </a:r>
          </a:p>
          <a:p>
            <a:pPr algn="ctr"/>
            <a:endParaRPr lang="en-GB" sz="2800" b="1" dirty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Running a highland estate – a profile of  Glen Falloch</a:t>
            </a:r>
            <a:endParaRPr lang="en-GB" sz="2800" b="1" dirty="0">
              <a:solidFill>
                <a:srgbClr val="FFFF00"/>
              </a:solidFill>
            </a:endParaRPr>
          </a:p>
          <a:p>
            <a:pPr algn="ctr"/>
            <a:endParaRPr lang="en-GB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Fleming Family &amp; Partners</a:t>
            </a:r>
          </a:p>
          <a:p>
            <a:pPr algn="ctr"/>
            <a:endParaRPr lang="en-GB" sz="2800" b="1" dirty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19</a:t>
            </a:r>
            <a:r>
              <a:rPr lang="en-GB" sz="2800" b="1" baseline="30000" dirty="0" smtClean="0">
                <a:solidFill>
                  <a:srgbClr val="FFFF00"/>
                </a:solidFill>
              </a:rPr>
              <a:t>th</a:t>
            </a:r>
            <a:r>
              <a:rPr lang="en-GB" sz="2800" b="1" dirty="0" smtClean="0">
                <a:solidFill>
                  <a:srgbClr val="FFFF00"/>
                </a:solidFill>
              </a:rPr>
              <a:t> June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318W80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89642" y="714356"/>
            <a:ext cx="9233642" cy="6143644"/>
          </a:xfrm>
        </p:spPr>
      </p:pic>
      <p:sp>
        <p:nvSpPr>
          <p:cNvPr id="6" name="TextBox 5"/>
          <p:cNvSpPr txBox="1"/>
          <p:nvPr/>
        </p:nvSpPr>
        <p:spPr>
          <a:xfrm>
            <a:off x="1154514" y="3153742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Habitat Management </a:t>
            </a:r>
            <a:endParaRPr lang="en-GB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8W8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01384"/>
            <a:ext cx="9144000" cy="6084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Environmental designations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FFFF00"/>
                </a:solidFill>
              </a:rPr>
              <a:t>Special Area of Conservation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5 Sites of Special Scientific Interest:</a:t>
            </a:r>
          </a:p>
          <a:p>
            <a:pPr lvl="2" eaLnBrk="1" hangingPunct="1"/>
            <a:r>
              <a:rPr lang="en-GB" dirty="0" smtClean="0">
                <a:solidFill>
                  <a:srgbClr val="FFFF00"/>
                </a:solidFill>
              </a:rPr>
              <a:t>Gael / Dubh lochs </a:t>
            </a:r>
            <a:r>
              <a:rPr lang="en-GB" dirty="0">
                <a:solidFill>
                  <a:srgbClr val="FFFF00"/>
                </a:solidFill>
              </a:rPr>
              <a:t>– Cnap Mor</a:t>
            </a:r>
          </a:p>
          <a:p>
            <a:pPr lvl="2" eaLnBrk="1" hangingPunct="1"/>
            <a:r>
              <a:rPr lang="en-GB" dirty="0" smtClean="0">
                <a:solidFill>
                  <a:srgbClr val="FFFF00"/>
                </a:solidFill>
              </a:rPr>
              <a:t>Caledonian pine woods</a:t>
            </a:r>
          </a:p>
          <a:p>
            <a:pPr lvl="2" eaLnBrk="1" hangingPunct="1"/>
            <a:r>
              <a:rPr lang="en-GB" dirty="0" smtClean="0">
                <a:solidFill>
                  <a:srgbClr val="FFFF00"/>
                </a:solidFill>
              </a:rPr>
              <a:t>Ben More / </a:t>
            </a:r>
            <a:r>
              <a:rPr lang="en-GB" dirty="0" err="1" smtClean="0">
                <a:solidFill>
                  <a:srgbClr val="FFFF00"/>
                </a:solidFill>
              </a:rPr>
              <a:t>Stob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Binnien</a:t>
            </a:r>
            <a:endParaRPr lang="en-GB" dirty="0" smtClean="0">
              <a:solidFill>
                <a:srgbClr val="FFFF00"/>
              </a:solidFill>
            </a:endParaRPr>
          </a:p>
          <a:p>
            <a:pPr lvl="2" eaLnBrk="1" hangingPunct="1"/>
            <a:r>
              <a:rPr lang="en-GB" dirty="0" err="1" smtClean="0">
                <a:solidFill>
                  <a:srgbClr val="FFFF00"/>
                </a:solidFill>
              </a:rPr>
              <a:t>Pollochro</a:t>
            </a:r>
            <a:r>
              <a:rPr lang="en-GB" dirty="0" smtClean="0">
                <a:solidFill>
                  <a:srgbClr val="FFFF00"/>
                </a:solidFill>
              </a:rPr>
              <a:t> woods</a:t>
            </a:r>
          </a:p>
          <a:p>
            <a:pPr lvl="2" eaLnBrk="1" hangingPunct="1"/>
            <a:r>
              <a:rPr lang="en-GB" dirty="0" smtClean="0">
                <a:solidFill>
                  <a:srgbClr val="FFFF00"/>
                </a:solidFill>
              </a:rPr>
              <a:t>Oak woods by viaduct (“Confluence Woodland”)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National Scenic Area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Special Protection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Habitat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 anchor="ctr"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Land Use Management </a:t>
            </a:r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GB" dirty="0" smtClean="0">
                <a:solidFill>
                  <a:srgbClr val="FFFF00"/>
                </a:solidFill>
              </a:rPr>
              <a:t>lan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Forest Plan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Scottish Rural Development Programme 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Environmental designations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Integrate these with farming and sporting objectives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Deer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FFFF00"/>
                </a:solidFill>
              </a:rPr>
              <a:t>Aim to improve the quality of the herd by: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Selective culling – no trophies 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Control of numbers consistent with long term carrying capacity of the land / habitat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Use to manage level of grazing to avoid overgrowth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Adhere to Deer Code regarding welfare, participants, neighbouring interests </a:t>
            </a:r>
          </a:p>
          <a:p>
            <a:r>
              <a:rPr lang="en-GB" sz="2800" dirty="0">
                <a:solidFill>
                  <a:srgbClr val="FFFF00"/>
                </a:solidFill>
              </a:rPr>
              <a:t>DSC Level 1 mandatory and Level 2 encouraged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Members of Scottish Quality Wild Venison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Members of the Association of Deer Management Groups and participants in two local DMGs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Deer Cull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640956"/>
              </p:ext>
            </p:extLst>
          </p:nvPr>
        </p:nvGraphicFramePr>
        <p:xfrm>
          <a:off x="285720" y="1857364"/>
          <a:ext cx="840108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</a:t>
            </a:r>
            <a:endParaRPr lang="en-GB" dirty="0"/>
          </a:p>
        </p:txBody>
      </p:sp>
      <p:pic>
        <p:nvPicPr>
          <p:cNvPr id="1026" name="Picture 2" descr="C:\Users\david\Pictures\2010-12-13 Hydro construction\Final piece of jigsa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937353"/>
            <a:ext cx="6192688" cy="82569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278092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</a:rPr>
              <a:t>Hydro schemes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Hydro schemes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A major opportunity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Long period of development – 1992 - 2002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2005 estate re-started and took control of development process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2008 applications re-submitted 2009</a:t>
            </a:r>
          </a:p>
          <a:p>
            <a:pPr eaLnBrk="1" hangingPunct="1"/>
            <a:r>
              <a:rPr lang="en-GB" sz="2800" dirty="0">
                <a:solidFill>
                  <a:srgbClr val="FFFF00"/>
                </a:solidFill>
              </a:rPr>
              <a:t>Commissioned first scheme 2012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Remaining 3 schemes to be financed and constructed </a:t>
            </a:r>
            <a:endParaRPr lang="en-GB" sz="2800" dirty="0">
              <a:solidFill>
                <a:srgbClr val="FFFF00"/>
              </a:solidFill>
            </a:endParaRP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Glenfalloch in rural Scotland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FFFF00"/>
                </a:solidFill>
              </a:rPr>
              <a:t>Member of Deer Management Groups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Deer Code compliance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Wildlife and Natural Environment Act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Scottish Land &amp; Estates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Political lobbying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Putting the land owners’ case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Wildlife Estates Scotland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Accreditation, standards of management and best practice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the Glenfalloch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FFFF00"/>
                </a:solidFill>
              </a:rPr>
              <a:t>Scottish Natural Heritage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Loch Lomond National Park</a:t>
            </a:r>
          </a:p>
          <a:p>
            <a:r>
              <a:rPr lang="en-GB" sz="2400" dirty="0">
                <a:solidFill>
                  <a:srgbClr val="FFFF00"/>
                </a:solidFill>
              </a:rPr>
              <a:t>Loch Lomond Fisheries Trust / Angling Improvement Association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Forestry Commission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John </a:t>
            </a:r>
            <a:r>
              <a:rPr lang="en-GB" sz="2400" dirty="0">
                <a:solidFill>
                  <a:srgbClr val="FFFF00"/>
                </a:solidFill>
              </a:rPr>
              <a:t>Muir Trust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Mountaineering Council of Scotland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Scottish </a:t>
            </a:r>
            <a:r>
              <a:rPr lang="en-GB" sz="2400" dirty="0">
                <a:solidFill>
                  <a:srgbClr val="FFFF00"/>
                </a:solidFill>
              </a:rPr>
              <a:t>Canoeing Association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Strathfillan </a:t>
            </a:r>
            <a:r>
              <a:rPr lang="en-GB" sz="2400" dirty="0">
                <a:solidFill>
                  <a:srgbClr val="FFFF00"/>
                </a:solidFill>
              </a:rPr>
              <a:t>Community </a:t>
            </a:r>
            <a:r>
              <a:rPr lang="en-GB" sz="2400" dirty="0" smtClean="0">
                <a:solidFill>
                  <a:srgbClr val="FFFF00"/>
                </a:solidFill>
              </a:rPr>
              <a:t>Council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Deer Management in Scotland</a:t>
            </a:r>
            <a:br>
              <a:rPr lang="en-GB" dirty="0" smtClean="0"/>
            </a:br>
            <a:r>
              <a:rPr lang="en-GB" dirty="0" smtClean="0"/>
              <a:t>- one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Forest </a:t>
            </a:r>
            <a:r>
              <a:rPr lang="en-US" sz="2800" i="1" dirty="0"/>
              <a:t>Policy Group submission to Land Reform Review Group 2013</a:t>
            </a:r>
            <a:endParaRPr lang="en-GB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“The </a:t>
            </a:r>
            <a:r>
              <a:rPr lang="en-US" sz="2800" dirty="0">
                <a:solidFill>
                  <a:srgbClr val="FFFF00"/>
                </a:solidFill>
              </a:rPr>
              <a:t>current system </a:t>
            </a:r>
            <a:r>
              <a:rPr lang="en-US" sz="2800" dirty="0" smtClean="0">
                <a:solidFill>
                  <a:srgbClr val="FFFF00"/>
                </a:solidFill>
              </a:rPr>
              <a:t>…is </a:t>
            </a:r>
            <a:r>
              <a:rPr lang="en-US" sz="2800" dirty="0">
                <a:solidFill>
                  <a:srgbClr val="FFFF00"/>
                </a:solidFill>
              </a:rPr>
              <a:t>no longer fit for purpose in the 21st Century.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“It </a:t>
            </a:r>
            <a:r>
              <a:rPr lang="en-US" sz="2800" dirty="0">
                <a:solidFill>
                  <a:srgbClr val="FFFF00"/>
                </a:solidFill>
              </a:rPr>
              <a:t>reflects long-outdated assumptions about the balance of land use interests most suited to the nation’s needs.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“Its </a:t>
            </a:r>
            <a:r>
              <a:rPr lang="en-US" sz="2800" dirty="0">
                <a:solidFill>
                  <a:srgbClr val="FFFF00"/>
                </a:solidFill>
              </a:rPr>
              <a:t>reliance on voluntary participation places many aspects of wider public interest in serious jeopardy.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“……damage </a:t>
            </a:r>
            <a:r>
              <a:rPr lang="en-US" sz="2800" dirty="0">
                <a:solidFill>
                  <a:srgbClr val="FFFF00"/>
                </a:solidFill>
              </a:rPr>
              <a:t>is being </a:t>
            </a:r>
            <a:r>
              <a:rPr lang="en-US" sz="2800" dirty="0" smtClean="0">
                <a:solidFill>
                  <a:srgbClr val="FFFF00"/>
                </a:solidFill>
              </a:rPr>
              <a:t>caused….by </a:t>
            </a:r>
            <a:r>
              <a:rPr lang="en-US" sz="2800" dirty="0">
                <a:solidFill>
                  <a:srgbClr val="FFFF00"/>
                </a:solidFill>
              </a:rPr>
              <a:t>excessive dominance of one set of </a:t>
            </a:r>
            <a:r>
              <a:rPr lang="en-US" sz="2800" dirty="0" smtClean="0">
                <a:solidFill>
                  <a:srgbClr val="FFFF00"/>
                </a:solidFill>
              </a:rPr>
              <a:t>interests….”</a:t>
            </a:r>
          </a:p>
        </p:txBody>
      </p:sp>
    </p:spTree>
    <p:extLst>
      <p:ext uri="{BB962C8B-B14F-4D97-AF65-F5344CB8AC3E}">
        <p14:creationId xmlns:p14="http://schemas.microsoft.com/office/powerpoint/2010/main" val="64759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281"/>
            <a:ext cx="8229600" cy="709714"/>
          </a:xfrm>
        </p:spPr>
        <p:txBody>
          <a:bodyPr/>
          <a:lstStyle/>
          <a:p>
            <a:r>
              <a:rPr lang="en-GB" dirty="0" smtClean="0"/>
              <a:t>Putting the Glenfalloch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Murdo</a:t>
            </a:r>
            <a:r>
              <a:rPr lang="en-GB" sz="2400" dirty="0" smtClean="0">
                <a:solidFill>
                  <a:srgbClr val="FFFF00"/>
                </a:solidFill>
              </a:rPr>
              <a:t> Fraser MSP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Bruce Crawford MSP</a:t>
            </a:r>
          </a:p>
          <a:p>
            <a:r>
              <a:rPr lang="en-GB" sz="2400" dirty="0">
                <a:solidFill>
                  <a:srgbClr val="FFFF00"/>
                </a:solidFill>
              </a:rPr>
              <a:t>Richard </a:t>
            </a:r>
            <a:r>
              <a:rPr lang="en-GB" sz="2400" dirty="0" smtClean="0">
                <a:solidFill>
                  <a:srgbClr val="FFFF00"/>
                </a:solidFill>
              </a:rPr>
              <a:t>Lochhead MSP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Greg </a:t>
            </a:r>
            <a:r>
              <a:rPr lang="en-GB" sz="2400" dirty="0" smtClean="0">
                <a:solidFill>
                  <a:srgbClr val="FFFF00"/>
                </a:solidFill>
              </a:rPr>
              <a:t>Barker MP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Fergus </a:t>
            </a:r>
            <a:r>
              <a:rPr lang="en-GB" sz="2400" dirty="0" smtClean="0">
                <a:solidFill>
                  <a:srgbClr val="FFFF00"/>
                </a:solidFill>
              </a:rPr>
              <a:t>Ewing MSP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Sir Peter </a:t>
            </a:r>
            <a:r>
              <a:rPr lang="en-GB" sz="2400" dirty="0" err="1" smtClean="0">
                <a:solidFill>
                  <a:srgbClr val="FFFF00"/>
                </a:solidFill>
              </a:rPr>
              <a:t>Housden</a:t>
            </a:r>
            <a:r>
              <a:rPr lang="en-GB" sz="2400" dirty="0" smtClean="0">
                <a:solidFill>
                  <a:srgbClr val="FFFF00"/>
                </a:solidFill>
              </a:rPr>
              <a:t>, Permanent Secretary Scottish Government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David </a:t>
            </a:r>
            <a:r>
              <a:rPr lang="en-GB" sz="2400" dirty="0" smtClean="0">
                <a:solidFill>
                  <a:srgbClr val="FFFF00"/>
                </a:solidFill>
              </a:rPr>
              <a:t>Wilson, Director, Energy &amp; Climate Change Directorate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03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1026" name="Picture 2" descr="D:\318W7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9146568" cy="60722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71736" y="2857496"/>
            <a:ext cx="3954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Conclusions</a:t>
            </a:r>
            <a:endParaRPr lang="en-GB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Deer Management in Scotland</a:t>
            </a:r>
            <a:br>
              <a:rPr lang="en-GB" dirty="0" smtClean="0"/>
            </a:br>
            <a:r>
              <a:rPr lang="en-GB" dirty="0" smtClean="0"/>
              <a:t>- one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Forest </a:t>
            </a:r>
            <a:r>
              <a:rPr lang="en-US" sz="2800" i="1" dirty="0"/>
              <a:t>Policy Group submission to Land Reform Review Group 2013</a:t>
            </a:r>
            <a:endParaRPr lang="en-GB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“The </a:t>
            </a:r>
            <a:r>
              <a:rPr lang="en-US" sz="2800" dirty="0">
                <a:solidFill>
                  <a:srgbClr val="FFFF00"/>
                </a:solidFill>
              </a:rPr>
              <a:t>current system </a:t>
            </a:r>
            <a:r>
              <a:rPr lang="en-US" sz="2800" dirty="0" smtClean="0">
                <a:solidFill>
                  <a:srgbClr val="FFFF00"/>
                </a:solidFill>
              </a:rPr>
              <a:t>…is </a:t>
            </a:r>
            <a:r>
              <a:rPr lang="en-US" sz="2800" dirty="0">
                <a:solidFill>
                  <a:srgbClr val="FFFF00"/>
                </a:solidFill>
              </a:rPr>
              <a:t>no longer fit for purpose in the 21st Century.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“It </a:t>
            </a:r>
            <a:r>
              <a:rPr lang="en-US" sz="2800" dirty="0">
                <a:solidFill>
                  <a:srgbClr val="FFFF00"/>
                </a:solidFill>
              </a:rPr>
              <a:t>reflects long-outdated assumptions about the balance of land use interests most suited to the nation’s needs.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“Its </a:t>
            </a:r>
            <a:r>
              <a:rPr lang="en-US" sz="2800" dirty="0">
                <a:solidFill>
                  <a:srgbClr val="FFFF00"/>
                </a:solidFill>
              </a:rPr>
              <a:t>reliance on voluntary participation places many aspects of wider public interest in serious jeopardy.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“……damage </a:t>
            </a:r>
            <a:r>
              <a:rPr lang="en-US" sz="2800" dirty="0">
                <a:solidFill>
                  <a:srgbClr val="FFFF00"/>
                </a:solidFill>
              </a:rPr>
              <a:t>is being </a:t>
            </a:r>
            <a:r>
              <a:rPr lang="en-US" sz="2800" dirty="0" smtClean="0">
                <a:solidFill>
                  <a:srgbClr val="FFFF00"/>
                </a:solidFill>
              </a:rPr>
              <a:t>caused….by </a:t>
            </a:r>
            <a:r>
              <a:rPr lang="en-US" sz="2800" dirty="0">
                <a:solidFill>
                  <a:srgbClr val="FFFF00"/>
                </a:solidFill>
              </a:rPr>
              <a:t>excessive dominance of one set of </a:t>
            </a:r>
            <a:r>
              <a:rPr lang="en-US" sz="2800" dirty="0" smtClean="0">
                <a:solidFill>
                  <a:srgbClr val="FFFF00"/>
                </a:solidFill>
              </a:rPr>
              <a:t>interests….”</a:t>
            </a:r>
          </a:p>
        </p:txBody>
      </p:sp>
    </p:spTree>
    <p:extLst>
      <p:ext uri="{BB962C8B-B14F-4D97-AF65-F5344CB8AC3E}">
        <p14:creationId xmlns:p14="http://schemas.microsoft.com/office/powerpoint/2010/main" val="3711451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Deer Management in Scotland – </a:t>
            </a:r>
            <a:br>
              <a:rPr lang="en-GB" dirty="0" smtClean="0"/>
            </a:br>
            <a:r>
              <a:rPr lang="en-GB" dirty="0" smtClean="0"/>
              <a:t>another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 smtClean="0"/>
              <a:t>Zoe </a:t>
            </a:r>
            <a:r>
              <a:rPr lang="en-GB" sz="2800" i="1" dirty="0"/>
              <a:t>Kemp, </a:t>
            </a:r>
            <a:r>
              <a:rPr lang="en-GB" sz="2800" i="1" dirty="0" smtClean="0"/>
              <a:t>SNH Operations Manager, </a:t>
            </a:r>
            <a:r>
              <a:rPr lang="en-GB" sz="2800" i="1" dirty="0"/>
              <a:t>January 2013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Before</a:t>
            </a:r>
            <a:r>
              <a:rPr lang="en-GB" sz="2800" dirty="0">
                <a:solidFill>
                  <a:srgbClr val="FFFF00"/>
                </a:solidFill>
              </a:rPr>
              <a:t>:  </a:t>
            </a:r>
            <a:endParaRPr lang="en-GB" sz="2800" dirty="0" smtClean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“</a:t>
            </a:r>
            <a:r>
              <a:rPr lang="en-GB" sz="2800" dirty="0">
                <a:solidFill>
                  <a:srgbClr val="FFFF00"/>
                </a:solidFill>
              </a:rPr>
              <a:t>I am an ex-vegetarian (but only just) and at the SNH Wildlife Management course about ten years ago I steadfastly refused to touch, never mind hold, a rifle</a:t>
            </a:r>
            <a:r>
              <a:rPr lang="en-GB" sz="2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“I </a:t>
            </a:r>
            <a:r>
              <a:rPr lang="en-GB" sz="2800" dirty="0">
                <a:solidFill>
                  <a:srgbClr val="FFFF00"/>
                </a:solidFill>
              </a:rPr>
              <a:t>am also </a:t>
            </a:r>
            <a:r>
              <a:rPr lang="en-GB" sz="2800" dirty="0" smtClean="0">
                <a:solidFill>
                  <a:srgbClr val="FFFF00"/>
                </a:solidFill>
              </a:rPr>
              <a:t>proudly urban</a:t>
            </a:r>
            <a:r>
              <a:rPr lang="en-GB" sz="2800" dirty="0">
                <a:solidFill>
                  <a:srgbClr val="FFFF00"/>
                </a:solidFill>
              </a:rPr>
              <a:t>, a keen hill walker and decidedly left of </a:t>
            </a:r>
            <a:r>
              <a:rPr lang="en-GB" sz="2800" dirty="0" smtClean="0">
                <a:solidFill>
                  <a:srgbClr val="FFFF00"/>
                </a:solidFill>
              </a:rPr>
              <a:t>centre”</a:t>
            </a:r>
            <a:endParaRPr lang="en-GB" sz="28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9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Deer Management in Scotland – </a:t>
            </a:r>
            <a:br>
              <a:rPr lang="en-GB" dirty="0"/>
            </a:br>
            <a:r>
              <a:rPr lang="en-GB" dirty="0"/>
              <a:t>another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After</a:t>
            </a:r>
          </a:p>
          <a:p>
            <a:r>
              <a:rPr lang="en-GB" sz="2800" dirty="0">
                <a:solidFill>
                  <a:srgbClr val="FFFF00"/>
                </a:solidFill>
              </a:rPr>
              <a:t>“I understand more about the business [estate managers] are in and how deer fit into upland estate management</a:t>
            </a:r>
            <a:r>
              <a:rPr lang="en-GB" sz="2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GB" sz="2800" dirty="0" smtClean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“I </a:t>
            </a:r>
            <a:r>
              <a:rPr lang="en-GB" sz="2800" dirty="0">
                <a:solidFill>
                  <a:srgbClr val="FFFF00"/>
                </a:solidFill>
              </a:rPr>
              <a:t>understand that the Estate is run as a </a:t>
            </a:r>
            <a:r>
              <a:rPr lang="en-GB" sz="2800" dirty="0" smtClean="0">
                <a:solidFill>
                  <a:srgbClr val="FFFF00"/>
                </a:solidFill>
              </a:rPr>
              <a:t>business.  But</a:t>
            </a:r>
            <a:r>
              <a:rPr lang="en-GB" sz="2800" dirty="0">
                <a:solidFill>
                  <a:srgbClr val="FFFF00"/>
                </a:solidFill>
              </a:rPr>
              <a:t>, I do firmly believe they have the quality of the land, and the benefits it </a:t>
            </a:r>
            <a:r>
              <a:rPr lang="en-GB" sz="2800" dirty="0" smtClean="0">
                <a:solidFill>
                  <a:srgbClr val="FFFF00"/>
                </a:solidFill>
              </a:rPr>
              <a:t>provides, to </a:t>
            </a:r>
            <a:r>
              <a:rPr lang="en-GB" sz="2800" dirty="0">
                <a:solidFill>
                  <a:srgbClr val="FFFF00"/>
                </a:solidFill>
              </a:rPr>
              <a:t>both themselves and wider society, at heart</a:t>
            </a:r>
            <a:r>
              <a:rPr lang="en-GB" sz="2800" dirty="0" smtClean="0">
                <a:solidFill>
                  <a:srgbClr val="FFFF00"/>
                </a:solidFill>
              </a:rPr>
              <a:t>.”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40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Glenfalloch Estate – at a glance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Traditional deer and farming highland estate</a:t>
            </a:r>
          </a:p>
          <a:p>
            <a:pPr eaLnBrk="1" hangingPunct="1"/>
            <a:r>
              <a:rPr lang="en-GB" sz="2800" dirty="0">
                <a:solidFill>
                  <a:srgbClr val="FFFF00"/>
                </a:solidFill>
              </a:rPr>
              <a:t>Hydro schemes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Third </a:t>
            </a:r>
            <a:r>
              <a:rPr lang="en-GB" sz="2800" dirty="0">
                <a:solidFill>
                  <a:srgbClr val="FFFF00"/>
                </a:solidFill>
              </a:rPr>
              <a:t>generation of family ownership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In the Loch Lomond National Park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Hardly remote…………..</a:t>
            </a:r>
          </a:p>
          <a:p>
            <a:pPr lvl="1" eaLnBrk="1" hangingPunct="1"/>
            <a:r>
              <a:rPr lang="en-GB" sz="2400" dirty="0" smtClean="0">
                <a:solidFill>
                  <a:srgbClr val="FFFF00"/>
                </a:solidFill>
              </a:rPr>
              <a:t>West Highland Way</a:t>
            </a:r>
          </a:p>
          <a:p>
            <a:pPr lvl="1" eaLnBrk="1" hangingPunct="1"/>
            <a:r>
              <a:rPr lang="en-GB" sz="2400" dirty="0" smtClean="0">
                <a:solidFill>
                  <a:srgbClr val="FFFF00"/>
                </a:solidFill>
              </a:rPr>
              <a:t>7 Munros</a:t>
            </a:r>
          </a:p>
          <a:p>
            <a:pPr lvl="1" eaLnBrk="1" hangingPunct="1"/>
            <a:r>
              <a:rPr lang="en-GB" sz="2400" dirty="0" smtClean="0">
                <a:solidFill>
                  <a:srgbClr val="FFFF00"/>
                </a:solidFill>
              </a:rPr>
              <a:t>A82</a:t>
            </a: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/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675456"/>
            <a:ext cx="13668672" cy="82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2656" y="-243408"/>
            <a:ext cx="13776176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2348879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Glen Falloch Estate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4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Primary Objectives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en-GB" sz="3200" dirty="0" smtClean="0"/>
              <a:t>Within constraints of a limited budget </a:t>
            </a:r>
          </a:p>
          <a:p>
            <a:pPr lvl="1" eaLnBrk="1" hangingPunct="1">
              <a:buNone/>
            </a:pPr>
            <a:endParaRPr lang="en-GB" sz="2400" dirty="0" smtClean="0">
              <a:solidFill>
                <a:srgbClr val="FFFF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to maintain current activities and preserve the traditional character of the estate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Maintain and improve the natural habitat and bio-diversity for the benefit of the estate, the community and for rural Scotland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recent past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 flipH="1"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West Highland Way / National Park / Land Reform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Glenfalloch Farm farmed in hand from 1997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Third generation management from 2001/2</a:t>
            </a: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</a:rPr>
              <a:t>Engagement with National Park, SNH and others</a:t>
            </a:r>
          </a:p>
          <a:p>
            <a:pPr lvl="1" eaLnBrk="1" hangingPunct="1"/>
            <a:r>
              <a:rPr lang="en-GB" sz="2400" dirty="0" smtClean="0">
                <a:solidFill>
                  <a:srgbClr val="FFFF00"/>
                </a:solidFill>
              </a:rPr>
              <a:t>Designated sites</a:t>
            </a:r>
          </a:p>
          <a:p>
            <a:pPr lvl="1" eaLnBrk="1" hangingPunct="1"/>
            <a:r>
              <a:rPr lang="en-GB" sz="2400" dirty="0" smtClean="0">
                <a:solidFill>
                  <a:srgbClr val="FFFF00"/>
                </a:solidFill>
              </a:rPr>
              <a:t>National Park Plan</a:t>
            </a:r>
          </a:p>
          <a:p>
            <a:pPr lvl="1" eaLnBrk="1" hangingPunct="1"/>
            <a:r>
              <a:rPr lang="en-GB" sz="2400" dirty="0">
                <a:solidFill>
                  <a:srgbClr val="FFFF00"/>
                </a:solidFill>
              </a:rPr>
              <a:t>Land Use Management Plan (National Park support)</a:t>
            </a:r>
          </a:p>
          <a:p>
            <a:pPr lvl="1" eaLnBrk="1" hangingPunct="1"/>
            <a:r>
              <a:rPr lang="en-GB" sz="2400" dirty="0" smtClean="0">
                <a:solidFill>
                  <a:srgbClr val="FFFF00"/>
                </a:solidFill>
              </a:rPr>
              <a:t>Hydro schemes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2008-13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Expenditure 2008-13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Surplus / Deficit</a:t>
            </a:r>
            <a:br>
              <a:rPr lang="en-GB" dirty="0" smtClean="0"/>
            </a:br>
            <a:r>
              <a:rPr lang="en-GB" sz="2800" dirty="0" smtClean="0"/>
              <a:t>(excluding exceptional items) </a:t>
            </a:r>
            <a:br>
              <a:rPr lang="en-GB" sz="2800" dirty="0" smtClean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28034</TotalTime>
  <Words>707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OVERVIEW</vt:lpstr>
      <vt:lpstr>Deer Management in Scotland - one view</vt:lpstr>
      <vt:lpstr>Glenfalloch Estate – at a glance</vt:lpstr>
      <vt:lpstr>PowerPoint Presentation</vt:lpstr>
      <vt:lpstr> Primary Objectives </vt:lpstr>
      <vt:lpstr>The recent past</vt:lpstr>
      <vt:lpstr>Income 2008-13</vt:lpstr>
      <vt:lpstr>Expenditure 2008-13 </vt:lpstr>
      <vt:lpstr>Surplus / Deficit (excluding exceptional items)  </vt:lpstr>
      <vt:lpstr>PowerPoint Presentation</vt:lpstr>
      <vt:lpstr>PowerPoint Presentation</vt:lpstr>
      <vt:lpstr>Environmental designations</vt:lpstr>
      <vt:lpstr>Habitat Management</vt:lpstr>
      <vt:lpstr>Deer management</vt:lpstr>
      <vt:lpstr>Deer Cull</vt:lpstr>
      <vt:lpstr>H</vt:lpstr>
      <vt:lpstr>Hydro schemes</vt:lpstr>
      <vt:lpstr>Glenfalloch in rural Scotland</vt:lpstr>
      <vt:lpstr>Putting the Glenfalloch case</vt:lpstr>
      <vt:lpstr>Putting the Glenfalloch case</vt:lpstr>
      <vt:lpstr>PowerPoint Presentation</vt:lpstr>
      <vt:lpstr>Deer Management in Scotland - one view</vt:lpstr>
      <vt:lpstr>Deer Management in Scotland –  another view</vt:lpstr>
      <vt:lpstr>Deer Management in Scotland –  another view</vt:lpstr>
    </vt:vector>
  </TitlesOfParts>
  <Company>Terry J Avery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P359</dc:title>
  <dc:creator>Terry Avery</dc:creator>
  <cp:lastModifiedBy>Finlay Clark</cp:lastModifiedBy>
  <cp:revision>466</cp:revision>
  <dcterms:created xsi:type="dcterms:W3CDTF">2003-02-07T09:28:46Z</dcterms:created>
  <dcterms:modified xsi:type="dcterms:W3CDTF">2013-06-19T09:18:52Z</dcterms:modified>
</cp:coreProperties>
</file>